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1"/>
  </p:sldMasterIdLst>
  <p:sldIdLst>
    <p:sldId id="314" r:id="rId2"/>
    <p:sldId id="316" r:id="rId3"/>
    <p:sldId id="304" r:id="rId4"/>
    <p:sldId id="301" r:id="rId5"/>
    <p:sldId id="302" r:id="rId6"/>
    <p:sldId id="257" r:id="rId7"/>
    <p:sldId id="258" r:id="rId8"/>
    <p:sldId id="259" r:id="rId9"/>
    <p:sldId id="310" r:id="rId10"/>
    <p:sldId id="312" r:id="rId11"/>
    <p:sldId id="260" r:id="rId12"/>
    <p:sldId id="264" r:id="rId13"/>
    <p:sldId id="307" r:id="rId14"/>
    <p:sldId id="265" r:id="rId15"/>
    <p:sldId id="308" r:id="rId16"/>
    <p:sldId id="279" r:id="rId17"/>
    <p:sldId id="309" r:id="rId18"/>
    <p:sldId id="282" r:id="rId19"/>
    <p:sldId id="299" r:id="rId20"/>
    <p:sldId id="269" r:id="rId21"/>
    <p:sldId id="273" r:id="rId22"/>
    <p:sldId id="275" r:id="rId23"/>
    <p:sldId id="276" r:id="rId24"/>
    <p:sldId id="288" r:id="rId25"/>
    <p:sldId id="289" r:id="rId26"/>
    <p:sldId id="306" r:id="rId27"/>
    <p:sldId id="293" r:id="rId28"/>
    <p:sldId id="294" r:id="rId29"/>
    <p:sldId id="303" r:id="rId30"/>
    <p:sldId id="305" r:id="rId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A041F"/>
    <a:srgbClr val="8A0000"/>
    <a:srgbClr val="64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2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вс 13.11.22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3995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вс 13.11.22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0080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вс 13.11.22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96418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вс 13.11.22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401805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вс 13.11.22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13464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вс 13.11.22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836840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вс 13.11.22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14049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вс 13.11.22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14694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вс 13.11.22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0684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вс 13.11.22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89446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вс 13.11.22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0991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вс 13.11.22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81191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вс 13.11.22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7608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вс 13.11.22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1766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вс 13.11.22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7970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вс 13.11.22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7989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вс 13.11.22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552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4C71EC6-210F-42DE-9C53-41977AD35B3D}" type="datetimeFigureOut">
              <a:rPr lang="ru-RU" smtClean="0"/>
              <a:t>вс 13.11.22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648925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  <p:sldLayoutId id="2147483742" r:id="rId12"/>
    <p:sldLayoutId id="2147483743" r:id="rId13"/>
    <p:sldLayoutId id="2147483744" r:id="rId14"/>
    <p:sldLayoutId id="2147483745" r:id="rId15"/>
    <p:sldLayoutId id="2147483746" r:id="rId16"/>
    <p:sldLayoutId id="214748374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692696"/>
            <a:ext cx="7848872" cy="2431505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В МИРЕ ФРАЗЕОЛОГИЗМОВ</a:t>
            </a:r>
            <a:endParaRPr lang="ru-RU" sz="5400" dirty="0">
              <a:solidFill>
                <a:srgbClr val="0070C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0338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6" descr="scanimage56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0241" y="358921"/>
            <a:ext cx="7119360" cy="599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63772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48680"/>
            <a:ext cx="8136904" cy="5577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7323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206" y="652623"/>
            <a:ext cx="8501838" cy="5728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7262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4"/>
          <p:cNvPicPr>
            <a:picLocks noChangeAspect="1" noChangeArrowheads="1"/>
          </p:cNvPicPr>
          <p:nvPr/>
        </p:nvPicPr>
        <p:blipFill>
          <a:blip r:embed="rId2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1"/>
          <a:stretch>
            <a:fillRect/>
          </a:stretch>
        </p:blipFill>
        <p:spPr bwMode="auto">
          <a:xfrm>
            <a:off x="195840" y="554761"/>
            <a:ext cx="7902720" cy="4789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5181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053" y="548680"/>
            <a:ext cx="8492276" cy="5760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23277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4" descr="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694440"/>
            <a:ext cx="6376320" cy="5304960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665" y="685665"/>
            <a:ext cx="6376320" cy="5304960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8168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61225"/>
            <a:ext cx="7848872" cy="6408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9712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481" y="423721"/>
            <a:ext cx="7773120" cy="5008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95672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620688"/>
            <a:ext cx="4320480" cy="5904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575183"/>
            <a:ext cx="3528392" cy="292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926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692696"/>
            <a:ext cx="7056784" cy="5328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9860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2898"/>
            <a:ext cx="8712968" cy="6540351"/>
          </a:xfrm>
        </p:spPr>
      </p:pic>
    </p:spTree>
    <p:extLst>
      <p:ext uri="{BB962C8B-B14F-4D97-AF65-F5344CB8AC3E}">
        <p14:creationId xmlns:p14="http://schemas.microsoft.com/office/powerpoint/2010/main" val="2204838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5" y="764704"/>
            <a:ext cx="5059274" cy="5472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5019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663" y="1052736"/>
            <a:ext cx="6922689" cy="43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7716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909" y="624375"/>
            <a:ext cx="3646059" cy="4316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564904"/>
            <a:ext cx="3700927" cy="3528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03731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im0-tub-ru.yandex.net/i?id=0b94d9f128d4f65ff6793a22db4df373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836712"/>
            <a:ext cx="5688632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131840" y="5260057"/>
            <a:ext cx="2888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36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18309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980728"/>
            <a:ext cx="7385833" cy="5256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47283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76673"/>
            <a:ext cx="7344816" cy="5655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9019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4" descr="Изображение 04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9" t="1479"/>
          <a:stretch>
            <a:fillRect/>
          </a:stretch>
        </p:blipFill>
        <p:spPr bwMode="auto">
          <a:xfrm>
            <a:off x="1272960" y="498601"/>
            <a:ext cx="7021440" cy="5159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6520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836712"/>
            <a:ext cx="7416824" cy="5472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9932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692696"/>
            <a:ext cx="6336704" cy="5472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043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>
            <a:spLocks noChangeArrowheads="1"/>
          </p:cNvSpPr>
          <p:nvPr/>
        </p:nvSpPr>
        <p:spPr bwMode="auto">
          <a:xfrm>
            <a:off x="357188" y="297130"/>
            <a:ext cx="8501062" cy="6247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rgbClr val="000000"/>
              </a:buClr>
              <a:buSzPct val="65000"/>
              <a:buFont typeface="Wingdings 2" panose="05020102010507070707" pitchFamily="18" charset="2"/>
              <a:buChar char="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Wingdings 2" panose="05020102010507070707" pitchFamily="18" charset="2"/>
              <a:buChar char="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95000"/>
              <a:buFont typeface="Wingdings" panose="05000000000000000000" pitchFamily="2" charset="2"/>
              <a:buChar char=""/>
              <a:defRPr sz="2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b="1" dirty="0" smtClean="0">
                <a:solidFill>
                  <a:srgbClr val="7030A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altLang="ru-RU" sz="2000" b="1" dirty="0">
                <a:solidFill>
                  <a:srgbClr val="7030A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Кто больше найдет фразеологизмов в тексте?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2000" b="1" dirty="0">
              <a:solidFill>
                <a:srgbClr val="7030A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b="1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Мой самый близкий друг Шурик любил, оказывается, считать ворон, бить баклуши и гонять лодыря. Дома он, как о том были наслышаны все в квартале, палец о палец не ударял, чтобы помочь бабушке. Как его только ни корили вернувшиеся с работы родители, что ему ни выговаривали, а ему все нипочем. В один из вечеров мы, приятели Шурика, услышали, что на его месте мы давно бы сквозь землю провалились и что мучили бы нас угрызения совести. А этому, что ни толкуй </a:t>
            </a:r>
            <a:r>
              <a:rPr lang="ru-RU" altLang="ru-RU" sz="2000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–</a:t>
            </a:r>
            <a:r>
              <a:rPr lang="ru-RU" altLang="ru-RU" sz="2000" b="1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в одно ухо влетает, в другое вылетает. И таким он, оказывается, был и когда от горшка два вершка только составлял, и теперь, вымахавши с коломенскую версту. Все с него как с гуся вода, все ему что об стенку горох.</a:t>
            </a:r>
            <a:br>
              <a:rPr lang="ru-RU" altLang="ru-RU" sz="2000" b="1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altLang="ru-RU" sz="2000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– </a:t>
            </a:r>
            <a:r>
              <a:rPr lang="ru-RU" altLang="ru-RU" sz="2000" b="1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Нет, мать, </a:t>
            </a:r>
            <a:r>
              <a:rPr lang="ru-RU" altLang="ru-RU" sz="2000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–</a:t>
            </a:r>
            <a:r>
              <a:rPr lang="ru-RU" altLang="ru-RU" sz="2000" b="1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заключил однажды отец, </a:t>
            </a:r>
            <a:r>
              <a:rPr lang="ru-RU" altLang="ru-RU" sz="2000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–</a:t>
            </a:r>
            <a:r>
              <a:rPr lang="ru-RU" altLang="ru-RU" sz="2000" b="1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я больше не намерен бросать слова на ветер и сидеть сложа руки.</a:t>
            </a:r>
            <a:br>
              <a:rPr lang="ru-RU" altLang="ru-RU" sz="2000" b="1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altLang="ru-RU" sz="2000" b="1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И он потянулся за ремнем на стене, чтобы Шурику всыпать по первое число, задать баню, снять с него стружку и в конце концов показать, где раки зимуют...</a:t>
            </a:r>
            <a:r>
              <a:rPr lang="ru-RU" altLang="ru-RU" sz="20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ru-RU" altLang="ru-RU" sz="20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2520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7" y="242646"/>
            <a:ext cx="8738005" cy="6282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6488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Содержимое 2"/>
          <p:cNvSpPr>
            <a:spLocks noGrp="1"/>
          </p:cNvSpPr>
          <p:nvPr>
            <p:ph idx="1"/>
          </p:nvPr>
        </p:nvSpPr>
        <p:spPr>
          <a:xfrm>
            <a:off x="431032" y="548680"/>
            <a:ext cx="8389440" cy="5961108"/>
          </a:xfrm>
        </p:spPr>
        <p:txBody>
          <a:bodyPr/>
          <a:lstStyle/>
          <a:p>
            <a:pPr eaLnBrk="1" hangingPunct="1">
              <a:buFont typeface="Wingdings 2" panose="05020102010507070707" pitchFamily="18" charset="2"/>
              <a:buNone/>
            </a:pPr>
            <a:r>
              <a:rPr lang="ru-RU" altLang="ru-RU" sz="6600" b="1" dirty="0">
                <a:solidFill>
                  <a:srgbClr val="FF0000"/>
                </a:solidFill>
              </a:rPr>
              <a:t> </a:t>
            </a:r>
            <a:r>
              <a:rPr lang="ru-RU" altLang="ru-RU" sz="6600" b="1" dirty="0" smtClean="0">
                <a:solidFill>
                  <a:srgbClr val="FF0000"/>
                </a:solidFill>
              </a:rPr>
              <a:t>   </a:t>
            </a:r>
            <a:r>
              <a:rPr lang="ru-RU" altLang="ru-RU" sz="5400" b="1" dirty="0" smtClean="0">
                <a:solidFill>
                  <a:srgbClr val="0070C0"/>
                </a:solidFill>
              </a:rPr>
              <a:t>Дорогие </a:t>
            </a:r>
            <a:r>
              <a:rPr lang="ru-RU" altLang="ru-RU" sz="5400" b="1" dirty="0" smtClean="0">
                <a:solidFill>
                  <a:srgbClr val="0070C0"/>
                </a:solidFill>
              </a:rPr>
              <a:t>ребята!</a:t>
            </a: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ru-RU" altLang="ru-RU" sz="4800" b="1" dirty="0" smtClean="0"/>
              <a:t>     Вы сегодня </a:t>
            </a:r>
            <a:r>
              <a:rPr lang="ru-RU" altLang="ru-RU" sz="4800" b="1" dirty="0" smtClean="0">
                <a:solidFill>
                  <a:srgbClr val="FF0000"/>
                </a:solidFill>
              </a:rPr>
              <a:t>не переливали из пустого в порожнее</a:t>
            </a:r>
            <a:r>
              <a:rPr lang="ru-RU" altLang="ru-RU" sz="4800" b="1" dirty="0" smtClean="0"/>
              <a:t>, </a:t>
            </a:r>
            <a:r>
              <a:rPr lang="ru-RU" altLang="ru-RU" sz="4800" b="1" dirty="0" smtClean="0">
                <a:solidFill>
                  <a:srgbClr val="FF0000"/>
                </a:solidFill>
              </a:rPr>
              <a:t>не выходили из себя</a:t>
            </a:r>
            <a:r>
              <a:rPr lang="ru-RU" altLang="ru-RU" sz="4800" b="1" dirty="0" smtClean="0"/>
              <a:t>, а работали </a:t>
            </a:r>
            <a:r>
              <a:rPr lang="ru-RU" altLang="ru-RU" sz="4800" b="1" dirty="0" smtClean="0">
                <a:solidFill>
                  <a:srgbClr val="FF0000"/>
                </a:solidFill>
              </a:rPr>
              <a:t>не покладая рук.          </a:t>
            </a: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ru-RU" alt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alt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ru-RU" altLang="ru-RU" sz="4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ВСЕМ СПАСИБО!!!</a:t>
            </a:r>
            <a:endParaRPr lang="ru-RU" altLang="ru-RU" sz="5400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82941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ChangeArrowheads="1"/>
          </p:cNvSpPr>
          <p:nvPr/>
        </p:nvSpPr>
        <p:spPr bwMode="auto">
          <a:xfrm>
            <a:off x="491352" y="835461"/>
            <a:ext cx="8643937" cy="5262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rgbClr val="000000"/>
              </a:buClr>
              <a:buSzPct val="65000"/>
              <a:buFont typeface="Wingdings 2" panose="05020102010507070707" pitchFamily="18" charset="2"/>
              <a:buChar char="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Wingdings 2" panose="05020102010507070707" pitchFamily="18" charset="2"/>
              <a:buChar char="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95000"/>
              <a:buFont typeface="Wingdings" panose="05000000000000000000" pitchFamily="2" charset="2"/>
              <a:buChar char=""/>
              <a:defRPr sz="2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b="1" dirty="0" smtClean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Капитаны, какие </a:t>
            </a:r>
            <a:r>
              <a:rPr lang="ru-RU" altLang="ru-RU" b="1" dirty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предложения содержат ошибки в употреблении фразеологизмов</a:t>
            </a:r>
            <a:r>
              <a:rPr lang="ru-RU" altLang="ru-RU" b="1" dirty="0" smtClean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?.</a:t>
            </a:r>
            <a:endParaRPr lang="ru-RU" altLang="ru-RU" b="1" dirty="0">
              <a:solidFill>
                <a:srgbClr val="C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1.Вася </a:t>
            </a:r>
            <a:r>
              <a:rPr lang="ru-RU" altLang="ru-RU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красиво, как курица лапой, написал заглавие.</a:t>
            </a:r>
            <a:br>
              <a:rPr lang="ru-RU" altLang="ru-RU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altLang="ru-RU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2.Женя </a:t>
            </a:r>
            <a:r>
              <a:rPr lang="ru-RU" altLang="ru-RU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остановилась, до глубины души восхищенная чудесной музыкой.</a:t>
            </a:r>
            <a:br>
              <a:rPr lang="ru-RU" altLang="ru-RU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altLang="ru-RU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1.Котенок </a:t>
            </a:r>
            <a:r>
              <a:rPr lang="ru-RU" altLang="ru-RU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был очень некрасивым, глаз не оторвать.</a:t>
            </a:r>
            <a:br>
              <a:rPr lang="ru-RU" altLang="ru-RU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altLang="ru-RU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2.Мы </a:t>
            </a:r>
            <a:r>
              <a:rPr lang="ru-RU" altLang="ru-RU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дружно работали сложа руки.</a:t>
            </a:r>
            <a:br>
              <a:rPr lang="ru-RU" altLang="ru-RU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altLang="ru-RU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1.Мы </a:t>
            </a:r>
            <a:r>
              <a:rPr lang="ru-RU" altLang="ru-RU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 другом долго спорили, но в конце концов нашли общий язык</a:t>
            </a:r>
            <a:r>
              <a:rPr lang="ru-RU" altLang="ru-RU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ru-RU" altLang="ru-RU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/>
            </a:r>
            <a:br>
              <a:rPr lang="ru-RU" altLang="ru-RU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altLang="ru-RU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2.Яшка </a:t>
            </a:r>
            <a:r>
              <a:rPr lang="ru-RU" altLang="ru-RU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сломя голову остановился.</a:t>
            </a:r>
          </a:p>
        </p:txBody>
      </p:sp>
    </p:spTree>
    <p:extLst>
      <p:ext uri="{BB962C8B-B14F-4D97-AF65-F5344CB8AC3E}">
        <p14:creationId xmlns:p14="http://schemas.microsoft.com/office/powerpoint/2010/main" val="212087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"/>
          <p:cNvSpPr>
            <a:spLocks noChangeArrowheads="1"/>
          </p:cNvSpPr>
          <p:nvPr/>
        </p:nvSpPr>
        <p:spPr bwMode="auto">
          <a:xfrm>
            <a:off x="539552" y="227427"/>
            <a:ext cx="8136904" cy="6081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lr>
                <a:srgbClr val="000000"/>
              </a:buClr>
              <a:buSzPct val="65000"/>
              <a:buFont typeface="Wingdings 2" panose="05020102010507070707" pitchFamily="18" charset="2"/>
              <a:buChar char="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80000"/>
              <a:buFont typeface="Wingdings 2" panose="05020102010507070707" pitchFamily="18" charset="2"/>
              <a:buChar char="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95000"/>
              <a:buFont typeface="Wingdings" panose="05000000000000000000" pitchFamily="2" charset="2"/>
              <a:buChar char=""/>
              <a:defRPr sz="2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200" dirty="0" smtClean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Капитаны, замените </a:t>
            </a:r>
            <a:r>
              <a:rPr lang="ru-RU" altLang="ru-RU" sz="3200" dirty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подчеркнутые слова фразеологизмами</a:t>
            </a:r>
            <a:r>
              <a:rPr lang="ru-RU" altLang="ru-RU" sz="3200" dirty="0" smtClean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Назовите получившиеся предложения.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3200" dirty="0">
              <a:solidFill>
                <a:srgbClr val="C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200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1.Вера </a:t>
            </a:r>
            <a:r>
              <a:rPr lang="ru-RU" altLang="ru-RU" sz="32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Сергеевна объясняла решение задачи, но Петя </a:t>
            </a:r>
            <a:r>
              <a:rPr lang="ru-RU" altLang="ru-RU" sz="3200" u="sng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не слушал</a:t>
            </a:r>
            <a:r>
              <a:rPr lang="ru-RU" altLang="ru-RU" sz="3200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ru-RU" altLang="ru-RU" sz="32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/>
            </a:r>
            <a:br>
              <a:rPr lang="ru-RU" altLang="ru-RU" sz="32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altLang="ru-RU" sz="3200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2.Ира </a:t>
            </a:r>
            <a:r>
              <a:rPr lang="ru-RU" altLang="ru-RU" sz="32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узнала, что поездка откладывается, и </a:t>
            </a:r>
            <a:r>
              <a:rPr lang="ru-RU" altLang="ru-RU" sz="3200" u="sng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загрустила</a:t>
            </a:r>
            <a:r>
              <a:rPr lang="ru-RU" altLang="ru-RU" sz="32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br>
              <a:rPr lang="ru-RU" altLang="ru-RU" sz="32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altLang="ru-RU" sz="3200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1.Кирилл </a:t>
            </a:r>
            <a:r>
              <a:rPr lang="ru-RU" altLang="ru-RU" sz="32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целый день </a:t>
            </a:r>
            <a:r>
              <a:rPr lang="ru-RU" altLang="ru-RU" sz="3200" u="sng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бездельничал</a:t>
            </a:r>
            <a:r>
              <a:rPr lang="ru-RU" altLang="ru-RU" sz="3200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ru-RU" altLang="ru-RU" sz="32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/>
            </a:r>
            <a:br>
              <a:rPr lang="ru-RU" altLang="ru-RU" sz="32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altLang="ru-RU" sz="3200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2.Мы </a:t>
            </a:r>
            <a:r>
              <a:rPr lang="ru-RU" altLang="ru-RU" sz="32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догадывались, что он нас </a:t>
            </a:r>
            <a:r>
              <a:rPr lang="ru-RU" altLang="ru-RU" sz="3200" u="sng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обманывает</a:t>
            </a:r>
            <a:r>
              <a:rPr lang="ru-RU" altLang="ru-RU" sz="32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br>
              <a:rPr lang="ru-RU" altLang="ru-RU" sz="3200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lang="ru-RU" altLang="ru-RU" sz="3200" dirty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2232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20689"/>
            <a:ext cx="7560840" cy="5865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1014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763636"/>
            <a:ext cx="8064896" cy="5545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8528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357" y="640724"/>
            <a:ext cx="8399091" cy="5524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93551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7" descr="Рисунок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5041" y="223561"/>
            <a:ext cx="7117920" cy="6079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2469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537D0B"/>
      </a:dk2>
      <a:lt2>
        <a:srgbClr val="A9E257"/>
      </a:lt2>
      <a:accent1>
        <a:srgbClr val="38540A"/>
      </a:accent1>
      <a:accent2>
        <a:srgbClr val="31A274"/>
      </a:accent2>
      <a:accent3>
        <a:srgbClr val="236073"/>
      </a:accent3>
      <a:accent4>
        <a:srgbClr val="6C4D90"/>
      </a:accent4>
      <a:accent5>
        <a:srgbClr val="983C27"/>
      </a:accent5>
      <a:accent6>
        <a:srgbClr val="CD811F"/>
      </a:accent6>
      <a:hlink>
        <a:srgbClr val="293F06"/>
      </a:hlink>
      <a:folHlink>
        <a:srgbClr val="68883A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9759155-7935-4C61-A06C-C04380D1B16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583</TotalTime>
  <Words>362</Words>
  <Application>Microsoft Office PowerPoint</Application>
  <PresentationFormat>Экран (4:3)</PresentationFormat>
  <Paragraphs>13</Paragraphs>
  <Slides>30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8" baseType="lpstr">
      <vt:lpstr>Arial</vt:lpstr>
      <vt:lpstr>Arial Black</vt:lpstr>
      <vt:lpstr>Calibri</vt:lpstr>
      <vt:lpstr>Century Gothic</vt:lpstr>
      <vt:lpstr>Times New Roman</vt:lpstr>
      <vt:lpstr>Wingdings 2</vt:lpstr>
      <vt:lpstr>Wingdings 3</vt:lpstr>
      <vt:lpstr>Сектор</vt:lpstr>
      <vt:lpstr>В МИРЕ ФРАЗЕОЛОГИЗМОВ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Administrator</dc:creator>
  <cp:lastModifiedBy>Пользователь</cp:lastModifiedBy>
  <cp:revision>73</cp:revision>
  <dcterms:created xsi:type="dcterms:W3CDTF">2017-05-03T09:32:55Z</dcterms:created>
  <dcterms:modified xsi:type="dcterms:W3CDTF">2022-11-13T19:43:08Z</dcterms:modified>
</cp:coreProperties>
</file>